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0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2C41D-64DC-40B5-9B03-8C061E09905D}" type="datetimeFigureOut">
              <a:rPr lang="it-IT" smtClean="0"/>
              <a:pPr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F56A6-4D92-40B1-B27D-9805EE2C3FA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D.G.R.</a:t>
            </a:r>
            <a:r>
              <a:rPr lang="it-IT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n. 16 – 7072</a:t>
            </a:r>
            <a:br>
              <a:rPr lang="it-IT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it-IT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Schede di collaborazione tra istituzioni scolastiche/formative e famiglie, descrittive delle azioni didattico-pedagogiche e delle abilità scolastiche</a:t>
            </a:r>
            <a:endParaRPr lang="it-IT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368151"/>
          </a:xfrm>
        </p:spPr>
        <p:txBody>
          <a:bodyPr/>
          <a:lstStyle/>
          <a:p>
            <a:r>
              <a:rPr lang="it-IT" dirty="0" smtClean="0"/>
              <a:t>CHE COS’È 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136904" cy="408200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it-IT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È </a:t>
            </a:r>
            <a:r>
              <a:rPr lang="it-IT" dirty="0">
                <a:solidFill>
                  <a:schemeClr val="tx1"/>
                </a:solidFill>
              </a:rPr>
              <a:t>una scheda osservativa e di </a:t>
            </a:r>
            <a:r>
              <a:rPr lang="it-IT" dirty="0" smtClean="0">
                <a:solidFill>
                  <a:schemeClr val="tx1"/>
                </a:solidFill>
              </a:rPr>
              <a:t>potenziamento (attività </a:t>
            </a:r>
            <a:r>
              <a:rPr lang="it-IT" dirty="0">
                <a:solidFill>
                  <a:schemeClr val="tx1"/>
                </a:solidFill>
              </a:rPr>
              <a:t>mirate per le difficoltà cognitive</a:t>
            </a:r>
            <a:r>
              <a:rPr lang="it-IT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È un utile </a:t>
            </a:r>
            <a:r>
              <a:rPr lang="it-IT" dirty="0">
                <a:solidFill>
                  <a:schemeClr val="tx1"/>
                </a:solidFill>
              </a:rPr>
              <a:t>strumento di tutela dei docenti nei possibili conflitti tra scuola e famiglia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È un utile </a:t>
            </a:r>
            <a:r>
              <a:rPr lang="it-IT" dirty="0">
                <a:solidFill>
                  <a:schemeClr val="tx1"/>
                </a:solidFill>
              </a:rPr>
              <a:t>strumento di condivisione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232247"/>
          </a:xfrm>
        </p:spPr>
        <p:txBody>
          <a:bodyPr/>
          <a:lstStyle/>
          <a:p>
            <a:r>
              <a:rPr lang="it-IT" dirty="0" smtClean="0"/>
              <a:t> A CHE COSA SERVE?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352928" cy="4248472"/>
          </a:xfrm>
        </p:spPr>
        <p:txBody>
          <a:bodyPr>
            <a:normAutofit/>
          </a:bodyPr>
          <a:lstStyle/>
          <a:p>
            <a:endParaRPr lang="it-IT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Disciplina </a:t>
            </a:r>
            <a:r>
              <a:rPr lang="it-IT" dirty="0">
                <a:solidFill>
                  <a:schemeClr val="tx1"/>
                </a:solidFill>
              </a:rPr>
              <a:t>i percorsi diagnostici per la certificazione degli alunni DSA.</a:t>
            </a:r>
          </a:p>
          <a:p>
            <a:pPr>
              <a:buFont typeface="Arial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Garantisce tempi brevi nella diagnosi</a:t>
            </a:r>
          </a:p>
          <a:p>
            <a:pPr>
              <a:buFont typeface="Arial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Garantisce che la diagnosi contenga indicazioni didattiche necessarie all’insegnante per il PDP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TEMPI </a:t>
            </a:r>
            <a:r>
              <a:rPr lang="it-IT" dirty="0" err="1" smtClean="0"/>
              <a:t>DI</a:t>
            </a:r>
            <a:r>
              <a:rPr lang="it-IT" dirty="0" smtClean="0"/>
              <a:t> UN PERCORSO DIAGNOSTICO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t-IT" dirty="0"/>
              <a:t>Diagnosi della NPI in </a:t>
            </a:r>
            <a:r>
              <a:rPr lang="it-IT" u="sng" dirty="0"/>
              <a:t>tempi non definiti </a:t>
            </a:r>
            <a:r>
              <a:rPr lang="it-IT" dirty="0"/>
              <a:t>senza la presentazione della scheda di collaborazione </a:t>
            </a:r>
            <a:r>
              <a:rPr lang="it-IT" dirty="0" smtClean="0"/>
              <a:t>scuola-famiglia</a:t>
            </a:r>
            <a:endParaRPr lang="it-IT" dirty="0"/>
          </a:p>
          <a:p>
            <a:pPr lvl="0"/>
            <a:r>
              <a:rPr lang="it-IT" dirty="0"/>
              <a:t>Diagnosi della NPI  </a:t>
            </a:r>
            <a:r>
              <a:rPr lang="it-IT" u="sng" dirty="0"/>
              <a:t>entro 6 mesi con</a:t>
            </a:r>
            <a:r>
              <a:rPr lang="it-IT" dirty="0"/>
              <a:t> la presentazione della </a:t>
            </a:r>
            <a:r>
              <a:rPr lang="it-IT" u="sng" dirty="0"/>
              <a:t>scheda di collaborazione </a:t>
            </a:r>
            <a:r>
              <a:rPr lang="it-IT" dirty="0" smtClean="0"/>
              <a:t>scuola-famiglia</a:t>
            </a:r>
            <a:endParaRPr lang="it-IT" dirty="0"/>
          </a:p>
          <a:p>
            <a:pPr lvl="0"/>
            <a:r>
              <a:rPr lang="it-IT" dirty="0"/>
              <a:t>Diagnosi da parte di professionisti privati e </a:t>
            </a:r>
            <a:r>
              <a:rPr lang="it-IT" u="sng" dirty="0"/>
              <a:t>ratifica (obbligatoria) da parte del GDSAp </a:t>
            </a:r>
            <a:r>
              <a:rPr lang="it-IT" dirty="0"/>
              <a:t>del servizio di NPI </a:t>
            </a:r>
            <a:r>
              <a:rPr lang="it-IT" u="sng" dirty="0"/>
              <a:t>entro 45 giorni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it-IT" dirty="0"/>
              <a:t>Q</a:t>
            </a:r>
            <a:r>
              <a:rPr lang="it-IT" dirty="0" smtClean="0"/>
              <a:t>UANDO </a:t>
            </a:r>
            <a:r>
              <a:rPr lang="it-IT" dirty="0"/>
              <a:t> </a:t>
            </a:r>
            <a:r>
              <a:rPr lang="it-IT" dirty="0" smtClean="0"/>
              <a:t>E COME COMPILARE LA SCHEDA </a:t>
            </a:r>
            <a:r>
              <a:rPr lang="it-IT" dirty="0" err="1" smtClean="0"/>
              <a:t>DI</a:t>
            </a:r>
            <a:r>
              <a:rPr lang="it-IT" dirty="0" smtClean="0"/>
              <a:t> COLLABORAZIONE SCUOLA-FAMIGLIA?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420889"/>
            <a:ext cx="8229600" cy="3744416"/>
          </a:xfrm>
        </p:spPr>
        <p:txBody>
          <a:bodyPr/>
          <a:lstStyle/>
          <a:p>
            <a:pPr>
              <a:buNone/>
            </a:pPr>
            <a:r>
              <a:rPr lang="it-IT" dirty="0"/>
              <a:t>Quando un alunno di </a:t>
            </a:r>
            <a:r>
              <a:rPr lang="it-IT" b="1" u="sng" dirty="0"/>
              <a:t>classe seconda</a:t>
            </a:r>
            <a:r>
              <a:rPr lang="it-IT" u="sng" dirty="0"/>
              <a:t> </a:t>
            </a:r>
            <a:r>
              <a:rPr lang="it-IT" dirty="0"/>
              <a:t>continua a manifestare difficoltà scolastiche </a:t>
            </a:r>
            <a:r>
              <a:rPr lang="it-IT" dirty="0" smtClean="0"/>
              <a:t>l’insegnante</a:t>
            </a:r>
            <a:endParaRPr lang="it-IT" dirty="0"/>
          </a:p>
          <a:p>
            <a:r>
              <a:rPr lang="it-IT" dirty="0" smtClean="0"/>
              <a:t>rileva </a:t>
            </a:r>
            <a:r>
              <a:rPr lang="it-IT" dirty="0"/>
              <a:t>le effettive difficoltà del bambino;</a:t>
            </a:r>
          </a:p>
          <a:p>
            <a:r>
              <a:rPr lang="it-IT" dirty="0" smtClean="0"/>
              <a:t>attiva, </a:t>
            </a:r>
            <a:r>
              <a:rPr lang="it-IT" dirty="0"/>
              <a:t>in accordo con la famiglia, </a:t>
            </a:r>
            <a:r>
              <a:rPr lang="it-IT" u="sng" dirty="0"/>
              <a:t>azioni di recupero e potenziamento </a:t>
            </a:r>
            <a:r>
              <a:rPr lang="it-IT" dirty="0" smtClean="0"/>
              <a:t>(indicazioni contenute nella </a:t>
            </a:r>
            <a:r>
              <a:rPr lang="it-IT" b="1" dirty="0" smtClean="0"/>
              <a:t>PARTE A dell’ ALLEGATO 2</a:t>
            </a:r>
            <a:r>
              <a:rPr lang="it-IT" dirty="0" smtClean="0"/>
              <a:t>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u="sng" dirty="0" smtClean="0"/>
              <a:t>Se</a:t>
            </a:r>
            <a:r>
              <a:rPr lang="it-IT" dirty="0" smtClean="0"/>
              <a:t> le attività di recupero</a:t>
            </a:r>
            <a:br>
              <a:rPr lang="it-IT" dirty="0" smtClean="0"/>
            </a:br>
            <a:r>
              <a:rPr lang="it-IT" dirty="0" smtClean="0"/>
              <a:t>hanno avuto </a:t>
            </a:r>
            <a:r>
              <a:rPr lang="it-IT" u="sng" dirty="0" smtClean="0"/>
              <a:t>esito negativo</a:t>
            </a:r>
            <a:endParaRPr lang="it-IT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/>
              <a:t>   </a:t>
            </a:r>
          </a:p>
          <a:p>
            <a:pPr algn="ctr">
              <a:buNone/>
            </a:pPr>
            <a:r>
              <a:rPr lang="it-IT" dirty="0" smtClean="0"/>
              <a:t> l’insegnante </a:t>
            </a:r>
          </a:p>
          <a:p>
            <a:pPr algn="ctr">
              <a:buNone/>
            </a:pPr>
            <a:r>
              <a:rPr lang="it-IT" dirty="0" smtClean="0"/>
              <a:t>annota le difficoltà persistenti</a:t>
            </a:r>
          </a:p>
          <a:p>
            <a:pPr algn="ctr">
              <a:buNone/>
            </a:pPr>
            <a:r>
              <a:rPr lang="it-IT" dirty="0" smtClean="0"/>
              <a:t>e compila</a:t>
            </a:r>
          </a:p>
          <a:p>
            <a:pPr algn="ctr">
              <a:buNone/>
            </a:pPr>
            <a:r>
              <a:rPr lang="it-IT" dirty="0" smtClean="0"/>
              <a:t>a </a:t>
            </a:r>
            <a:r>
              <a:rPr lang="it-IT" dirty="0"/>
              <a:t>partire dal </a:t>
            </a:r>
            <a:r>
              <a:rPr lang="it-IT" b="1" dirty="0"/>
              <a:t>secondo quadrimestre </a:t>
            </a: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della </a:t>
            </a:r>
            <a:r>
              <a:rPr lang="it-IT" b="1" dirty="0"/>
              <a:t>classe seconda </a:t>
            </a: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in </a:t>
            </a:r>
            <a:r>
              <a:rPr lang="it-IT" b="1" dirty="0"/>
              <a:t>accordo con la </a:t>
            </a:r>
            <a:r>
              <a:rPr lang="it-IT" b="1" dirty="0" smtClean="0"/>
              <a:t>famiglia</a:t>
            </a:r>
          </a:p>
          <a:p>
            <a:pPr algn="ctr">
              <a:buNone/>
            </a:pPr>
            <a:r>
              <a:rPr lang="it-IT" dirty="0" smtClean="0"/>
              <a:t>la </a:t>
            </a:r>
            <a:r>
              <a:rPr lang="it-IT" b="1" dirty="0" smtClean="0"/>
              <a:t>PARTE B dell’ALLEGATO 2</a:t>
            </a:r>
            <a:endParaRPr lang="it-IT" b="1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232247"/>
          </a:xfrm>
        </p:spPr>
        <p:txBody>
          <a:bodyPr/>
          <a:lstStyle/>
          <a:p>
            <a:r>
              <a:rPr lang="it-IT" dirty="0" smtClean="0"/>
              <a:t>COSA PUÒ FARE LA FAMIGLIA?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848872" cy="331236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La famiglia </a:t>
            </a:r>
            <a:r>
              <a:rPr lang="it-IT" dirty="0" smtClean="0">
                <a:solidFill>
                  <a:schemeClr val="tx1"/>
                </a:solidFill>
              </a:rPr>
              <a:t>valuterà </a:t>
            </a:r>
            <a:r>
              <a:rPr lang="it-IT" dirty="0">
                <a:solidFill>
                  <a:schemeClr val="tx1"/>
                </a:solidFill>
              </a:rPr>
              <a:t>l’opportunità di rivolgersi alla propria ASL 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d</a:t>
            </a:r>
            <a:r>
              <a:rPr lang="it-IT" dirty="0" smtClean="0">
                <a:solidFill>
                  <a:schemeClr val="tx1"/>
                </a:solidFill>
              </a:rPr>
              <a:t>ove consegnerà la suddetta scheda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per l’avvio </a:t>
            </a:r>
            <a:r>
              <a:rPr lang="it-IT" dirty="0">
                <a:solidFill>
                  <a:schemeClr val="tx1"/>
                </a:solidFill>
              </a:rPr>
              <a:t>della procedura diagnostica 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che </a:t>
            </a:r>
            <a:r>
              <a:rPr lang="it-IT" dirty="0">
                <a:solidFill>
                  <a:schemeClr val="tx1"/>
                </a:solidFill>
              </a:rPr>
              <a:t>avverrà entro 6 mesi.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269</Words>
  <Application>Microsoft Office PowerPoint</Application>
  <PresentationFormat>Presentazione su schermo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D.G.R. n. 16 – 7072 </vt:lpstr>
      <vt:lpstr>CHE COS’È ?</vt:lpstr>
      <vt:lpstr> A CHE COSA SERVE?</vt:lpstr>
      <vt:lpstr>TEMPI DI UN PERCORSO DIAGNOSTICO</vt:lpstr>
      <vt:lpstr>QUANDO  E COME COMPILARE LA SCHEDA DI COLLABORAZIONE SCUOLA-FAMIGLIA? </vt:lpstr>
      <vt:lpstr>Se le attività di recupero hanno avuto esito negativo</vt:lpstr>
      <vt:lpstr>COSA PUÒ FARE LA FAMIGLIA?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D.G.R. n. 16 – 7072</dc:title>
  <dc:creator>Utente</dc:creator>
  <cp:lastModifiedBy>Utente</cp:lastModifiedBy>
  <cp:revision>11</cp:revision>
  <dcterms:created xsi:type="dcterms:W3CDTF">2014-11-27T19:29:16Z</dcterms:created>
  <dcterms:modified xsi:type="dcterms:W3CDTF">2014-12-01T19:32:54Z</dcterms:modified>
</cp:coreProperties>
</file>