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12192000" cy="6858000"/>
  <p:embeddedFontLst>
    <p:embeddedFont>
      <p:font typeface="Garamond"/>
      <p:regular r:id="rId22"/>
      <p:bold r:id="rId23"/>
      <p:italic r:id="rId24"/>
      <p:boldItalic r:id="rId25"/>
    </p:embeddedFont>
    <p:embeddedFont>
      <p:font typeface="Arial Black"/>
      <p:regular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27" roundtripDataSignature="AMtx7mjd0ESjllacnwetRxvzTqLgzCgv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Garamond-regular.fntdata"/><Relationship Id="rId21" Type="http://schemas.openxmlformats.org/officeDocument/2006/relationships/slide" Target="slides/slide16.xml"/><Relationship Id="rId24" Type="http://schemas.openxmlformats.org/officeDocument/2006/relationships/font" Target="fonts/Garamond-italic.fntdata"/><Relationship Id="rId23" Type="http://schemas.openxmlformats.org/officeDocument/2006/relationships/font" Target="fonts/Garamon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ArialBlack-regular.fntdata"/><Relationship Id="rId25" Type="http://schemas.openxmlformats.org/officeDocument/2006/relationships/font" Target="fonts/Garamond-boldItalic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7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3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3"/>
          <p:cNvSpPr txBox="1"/>
          <p:nvPr>
            <p:ph type="title"/>
          </p:nvPr>
        </p:nvSpPr>
        <p:spPr>
          <a:xfrm>
            <a:off x="1250696" y="894334"/>
            <a:ext cx="9690607" cy="11233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3"/>
          <p:cNvSpPr txBox="1"/>
          <p:nvPr>
            <p:ph idx="1" type="body"/>
          </p:nvPr>
        </p:nvSpPr>
        <p:spPr>
          <a:xfrm>
            <a:off x="4303903" y="1465326"/>
            <a:ext cx="6901815" cy="4565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3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3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3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4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4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4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5"/>
          <p:cNvSpPr txBox="1"/>
          <p:nvPr>
            <p:ph type="title"/>
          </p:nvPr>
        </p:nvSpPr>
        <p:spPr>
          <a:xfrm>
            <a:off x="1250696" y="894334"/>
            <a:ext cx="9690607" cy="11233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5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5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5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6"/>
          <p:cNvSpPr txBox="1"/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6"/>
          <p:cNvSpPr txBox="1"/>
          <p:nvPr>
            <p:ph idx="1" type="subTitle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6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6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6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7"/>
          <p:cNvSpPr txBox="1"/>
          <p:nvPr>
            <p:ph type="title"/>
          </p:nvPr>
        </p:nvSpPr>
        <p:spPr>
          <a:xfrm>
            <a:off x="1250696" y="894334"/>
            <a:ext cx="9690607" cy="11233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7"/>
          <p:cNvSpPr txBox="1"/>
          <p:nvPr>
            <p:ph idx="1" type="body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7"/>
          <p:cNvSpPr txBox="1"/>
          <p:nvPr>
            <p:ph idx="2" type="body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7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7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7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1.png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1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3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32"/>
          <p:cNvSpPr/>
          <p:nvPr/>
        </p:nvSpPr>
        <p:spPr>
          <a:xfrm>
            <a:off x="608076" y="609600"/>
            <a:ext cx="10972800" cy="5638800"/>
          </a:xfrm>
          <a:custGeom>
            <a:rect b="b" l="l" r="r" t="t"/>
            <a:pathLst>
              <a:path extrusionOk="0" h="5638800" w="10972800">
                <a:moveTo>
                  <a:pt x="0" y="5638800"/>
                </a:moveTo>
                <a:lnTo>
                  <a:pt x="10972800" y="5638800"/>
                </a:lnTo>
                <a:lnTo>
                  <a:pt x="10972800" y="0"/>
                </a:lnTo>
                <a:lnTo>
                  <a:pt x="0" y="0"/>
                </a:lnTo>
                <a:lnTo>
                  <a:pt x="0" y="5638800"/>
                </a:lnTo>
                <a:close/>
              </a:path>
            </a:pathLst>
          </a:custGeom>
          <a:noFill/>
          <a:ln cap="flat" cmpd="sng" w="15875">
            <a:solidFill>
              <a:srgbClr val="D247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" name="Google Shape;8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153155"/>
            <a:ext cx="761999" cy="606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37619" y="3153155"/>
            <a:ext cx="754379" cy="60655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32"/>
          <p:cNvSpPr txBox="1"/>
          <p:nvPr>
            <p:ph type="title"/>
          </p:nvPr>
        </p:nvSpPr>
        <p:spPr>
          <a:xfrm>
            <a:off x="1250696" y="894334"/>
            <a:ext cx="9690607" cy="11233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2"/>
          <p:cNvSpPr txBox="1"/>
          <p:nvPr>
            <p:ph idx="1" type="body"/>
          </p:nvPr>
        </p:nvSpPr>
        <p:spPr>
          <a:xfrm>
            <a:off x="4303903" y="1465326"/>
            <a:ext cx="6901815" cy="4565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2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32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32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  <p:sldLayoutId id="2147483650" r:id="rId5"/>
    <p:sldLayoutId id="2147483651" r:id="rId6"/>
    <p:sldLayoutId id="2147483652" r:id="rId7"/>
    <p:sldLayoutId id="2147483653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6.png"/><Relationship Id="rId4" Type="http://schemas.openxmlformats.org/officeDocument/2006/relationships/image" Target="../media/image1.png"/><Relationship Id="rId11" Type="http://schemas.openxmlformats.org/officeDocument/2006/relationships/image" Target="../media/image11.png"/><Relationship Id="rId10" Type="http://schemas.openxmlformats.org/officeDocument/2006/relationships/image" Target="../media/image21.png"/><Relationship Id="rId9" Type="http://schemas.openxmlformats.org/officeDocument/2006/relationships/image" Target="../media/image28.png"/><Relationship Id="rId5" Type="http://schemas.openxmlformats.org/officeDocument/2006/relationships/image" Target="../media/image12.png"/><Relationship Id="rId6" Type="http://schemas.openxmlformats.org/officeDocument/2006/relationships/image" Target="../media/image10.png"/><Relationship Id="rId7" Type="http://schemas.openxmlformats.org/officeDocument/2006/relationships/image" Target="../media/image3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ocs.google.com/document/d/1z1hik1kWSVI9jgYgNe3yABxmg7dw73h7/edit" TargetMode="External"/><Relationship Id="rId4" Type="http://schemas.openxmlformats.org/officeDocument/2006/relationships/hyperlink" Target="mailto:alessandra.longo@ic1asti.edu.it" TargetMode="External"/><Relationship Id="rId5" Type="http://schemas.openxmlformats.org/officeDocument/2006/relationships/hyperlink" Target="mailto:daniela.romagnoli@ic1asti.edu.it" TargetMode="External"/><Relationship Id="rId6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5" Type="http://schemas.openxmlformats.org/officeDocument/2006/relationships/image" Target="../media/image1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ocs.google.com/document/d/1jOuy8pZ-O3AqbfY0IrOa6sYxArrERSZW/edit" TargetMode="External"/><Relationship Id="rId4" Type="http://schemas.openxmlformats.org/officeDocument/2006/relationships/image" Target="../media/image1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jpg"/><Relationship Id="rId4" Type="http://schemas.openxmlformats.org/officeDocument/2006/relationships/hyperlink" Target="https://docs.google.com/document/d/1m0khmJsE9P-BNUkF-70Jez2eBsLiyhAZ/ed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rgbClr val="B6D7A8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153155"/>
            <a:ext cx="761999" cy="6065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" name="Google Shape;49;p1"/>
          <p:cNvGrpSpPr/>
          <p:nvPr/>
        </p:nvGrpSpPr>
        <p:grpSpPr>
          <a:xfrm>
            <a:off x="0" y="0"/>
            <a:ext cx="12191999" cy="6858000"/>
            <a:chOff x="0" y="0"/>
            <a:chExt cx="12191999" cy="6858000"/>
          </a:xfrm>
        </p:grpSpPr>
        <p:pic>
          <p:nvPicPr>
            <p:cNvPr id="50" name="Google Shape;50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7619" y="3153155"/>
              <a:ext cx="754379" cy="6065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Google Shape;51;p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0" y="0"/>
              <a:ext cx="12188951" cy="6856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" name="Google Shape;52;p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0" y="3147060"/>
              <a:ext cx="2461259" cy="6126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Google Shape;53;p1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736835" y="3147060"/>
              <a:ext cx="2455164" cy="6126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" name="Google Shape;54;p1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0" y="0"/>
              <a:ext cx="12188952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" name="Google Shape;55;p1"/>
            <p:cNvSpPr/>
            <p:nvPr/>
          </p:nvSpPr>
          <p:spPr>
            <a:xfrm>
              <a:off x="608076" y="609600"/>
              <a:ext cx="10972800" cy="5638800"/>
            </a:xfrm>
            <a:custGeom>
              <a:rect b="b" l="l" r="r" t="t"/>
              <a:pathLst>
                <a:path extrusionOk="0" h="5638800" w="10972800">
                  <a:moveTo>
                    <a:pt x="0" y="5638800"/>
                  </a:moveTo>
                  <a:lnTo>
                    <a:pt x="10972800" y="5638800"/>
                  </a:lnTo>
                  <a:lnTo>
                    <a:pt x="10972800" y="0"/>
                  </a:lnTo>
                  <a:lnTo>
                    <a:pt x="0" y="0"/>
                  </a:lnTo>
                  <a:lnTo>
                    <a:pt x="0" y="5638800"/>
                  </a:lnTo>
                  <a:close/>
                </a:path>
              </a:pathLst>
            </a:custGeom>
            <a:noFill/>
            <a:ln cap="flat" cmpd="sng" w="15875">
              <a:solidFill>
                <a:srgbClr val="D24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6" name="Google Shape;56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3153155"/>
              <a:ext cx="761999" cy="6065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7619" y="3153155"/>
              <a:ext cx="754379" cy="6065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" name="Google Shape;58;p1"/>
          <p:cNvSpPr txBox="1"/>
          <p:nvPr/>
        </p:nvSpPr>
        <p:spPr>
          <a:xfrm>
            <a:off x="6715759" y="1785569"/>
            <a:ext cx="4257040" cy="15627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925">
            <a:spAutoFit/>
          </a:bodyPr>
          <a:lstStyle/>
          <a:p>
            <a:pPr indent="0" lvl="0" marL="12700" marR="508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01F5F"/>
                </a:solidFill>
                <a:latin typeface="Garamond"/>
                <a:ea typeface="Garamond"/>
                <a:cs typeface="Garamond"/>
                <a:sym typeface="Garamond"/>
              </a:rPr>
              <a:t>Protocollo di gestione dei casi di bullismo e cyberbullismo</a:t>
            </a:r>
            <a:endParaRPr sz="3600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6594475" y="4042409"/>
            <a:ext cx="4616450" cy="848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Garamond"/>
                <a:ea typeface="Garamond"/>
                <a:cs typeface="Garamond"/>
                <a:sym typeface="Garamond"/>
              </a:rPr>
              <a:t>Il Protocollo è stato elaborato sulla base delle </a:t>
            </a:r>
            <a:r>
              <a:rPr i="1" lang="en-US" sz="1800">
                <a:latin typeface="Garamond"/>
                <a:ea typeface="Garamond"/>
                <a:cs typeface="Garamond"/>
                <a:sym typeface="Garamond"/>
              </a:rPr>
              <a:t>Linee guida di orientamento per la prevenzione e il contrasto dei fenomeni di bullismo e cyberbullismo </a:t>
            </a:r>
            <a:r>
              <a:rPr lang="en-US" sz="1600">
                <a:latin typeface="Garamond"/>
                <a:ea typeface="Garamond"/>
                <a:cs typeface="Garamond"/>
                <a:sym typeface="Garamond"/>
              </a:rPr>
              <a:t>(D.M. 18 13.01.2021</a:t>
            </a:r>
            <a:r>
              <a:rPr lang="en-US" sz="1800">
                <a:latin typeface="Garamond"/>
                <a:ea typeface="Garamond"/>
                <a:cs typeface="Garamond"/>
                <a:sym typeface="Garamond"/>
              </a:rPr>
              <a:t>)</a:t>
            </a:r>
            <a:endParaRPr sz="1800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0" name="Google Shape;60;p1"/>
          <p:cNvSpPr txBox="1"/>
          <p:nvPr>
            <p:ph type="title"/>
          </p:nvPr>
        </p:nvSpPr>
        <p:spPr>
          <a:xfrm>
            <a:off x="7160259" y="862075"/>
            <a:ext cx="3229610" cy="31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BF0000"/>
                </a:solidFill>
              </a:rPr>
              <a:t>Istituto Comprensivo </a:t>
            </a:r>
            <a:r>
              <a:rPr lang="en-US" sz="1900">
                <a:solidFill>
                  <a:srgbClr val="B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I.C.1 Asti</a:t>
            </a:r>
            <a:endParaRPr sz="19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37363" y="1316497"/>
            <a:ext cx="2382300" cy="3574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68675" y="1496350"/>
            <a:ext cx="2993875" cy="3522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2"/>
          <p:cNvPicPr preferRelativeResize="0"/>
          <p:nvPr/>
        </p:nvPicPr>
        <p:blipFill rotWithShape="1">
          <a:blip r:embed="rId3">
            <a:alphaModFix/>
          </a:blip>
          <a:srcRect b="0" l="16290" r="0" t="0"/>
          <a:stretch/>
        </p:blipFill>
        <p:spPr>
          <a:xfrm>
            <a:off x="2682249" y="742950"/>
            <a:ext cx="7907024" cy="537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"/>
          <p:cNvSpPr txBox="1"/>
          <p:nvPr>
            <p:ph type="title"/>
          </p:nvPr>
        </p:nvSpPr>
        <p:spPr>
          <a:xfrm>
            <a:off x="2632964" y="714197"/>
            <a:ext cx="6673215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Azioni di prevenzione della Scuola</a:t>
            </a:r>
            <a:endParaRPr/>
          </a:p>
        </p:txBody>
      </p:sp>
      <p:sp>
        <p:nvSpPr>
          <p:cNvPr id="73" name="Google Shape;73;p4"/>
          <p:cNvSpPr txBox="1"/>
          <p:nvPr/>
        </p:nvSpPr>
        <p:spPr>
          <a:xfrm>
            <a:off x="1102346" y="1288868"/>
            <a:ext cx="9987300" cy="50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4625">
            <a:spAutoFit/>
          </a:bodyPr>
          <a:lstStyle/>
          <a:p>
            <a:pPr indent="-285115" lvl="0" marL="29781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24717"/>
              </a:buClr>
              <a:buSzPts val="3200"/>
              <a:buFont typeface="Arial"/>
              <a:buChar char="•"/>
            </a:pPr>
            <a:r>
              <a:rPr b="1" lang="en-US" sz="2800">
                <a:solidFill>
                  <a:srgbClr val="00AF50"/>
                </a:solidFill>
                <a:latin typeface="Garamond"/>
                <a:ea typeface="Garamond"/>
                <a:cs typeface="Garamond"/>
                <a:sym typeface="Garamond"/>
              </a:rPr>
              <a:t>Prevenzione primaria o universale</a:t>
            </a:r>
            <a:endParaRPr sz="2800">
              <a:latin typeface="Garamond"/>
              <a:ea typeface="Garamond"/>
              <a:cs typeface="Garamond"/>
              <a:sym typeface="Garamond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275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rPr>
              <a:t>Azioni rivolte a tutta la popolazione scolastica: progetti, formazione peer to peer,  laboratori</a:t>
            </a:r>
            <a:endParaRPr sz="2800">
              <a:latin typeface="Garamond"/>
              <a:ea typeface="Garamond"/>
              <a:cs typeface="Garamond"/>
              <a:sym typeface="Garamond"/>
            </a:endParaRPr>
          </a:p>
          <a:p>
            <a:pPr indent="-285750" lvl="0" marL="298450" rtl="0" algn="l">
              <a:lnSpc>
                <a:spcPct val="100000"/>
              </a:lnSpc>
              <a:spcBef>
                <a:spcPts val="1275"/>
              </a:spcBef>
              <a:spcAft>
                <a:spcPts val="0"/>
              </a:spcAft>
              <a:buClr>
                <a:srgbClr val="D24717"/>
              </a:buClr>
              <a:buSzPts val="3200"/>
              <a:buFont typeface="Arial"/>
              <a:buChar char="•"/>
            </a:pPr>
            <a:r>
              <a:rPr b="1" lang="en-US" sz="2800">
                <a:solidFill>
                  <a:srgbClr val="006FC0"/>
                </a:solidFill>
                <a:latin typeface="Garamond"/>
                <a:ea typeface="Garamond"/>
                <a:cs typeface="Garamond"/>
                <a:sym typeface="Garamond"/>
              </a:rPr>
              <a:t>Prevenzione secondaria o selettiva</a:t>
            </a:r>
            <a:endParaRPr sz="2800">
              <a:latin typeface="Garamond"/>
              <a:ea typeface="Garamond"/>
              <a:cs typeface="Garamond"/>
              <a:sym typeface="Garamond"/>
            </a:endParaRPr>
          </a:p>
          <a:p>
            <a:pPr indent="0" lvl="0" marL="12700" marR="74295" rtl="0" algn="l">
              <a:lnSpc>
                <a:spcPct val="100000"/>
              </a:lnSpc>
              <a:spcBef>
                <a:spcPts val="1275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rPr>
              <a:t>Azioni focalizzate su gruppi a rischio, per condizioni di disagio o perché presentano già una prima manifestazione del fenomeno</a:t>
            </a:r>
            <a:endParaRPr sz="2800">
              <a:latin typeface="Garamond"/>
              <a:ea typeface="Garamond"/>
              <a:cs typeface="Garamond"/>
              <a:sym typeface="Garamond"/>
            </a:endParaRPr>
          </a:p>
          <a:p>
            <a:pPr indent="-285115" lvl="0" marL="297815" rtl="0" algn="l">
              <a:lnSpc>
                <a:spcPct val="100000"/>
              </a:lnSpc>
              <a:spcBef>
                <a:spcPts val="1270"/>
              </a:spcBef>
              <a:spcAft>
                <a:spcPts val="0"/>
              </a:spcAft>
              <a:buClr>
                <a:srgbClr val="D24717"/>
              </a:buClr>
              <a:buSzPts val="3200"/>
              <a:buFont typeface="Arial"/>
              <a:buChar char="•"/>
            </a:pPr>
            <a:r>
              <a:rPr b="1" lang="en-US" sz="280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Prevenzione terziaria o indicata</a:t>
            </a:r>
            <a:endParaRPr sz="2800">
              <a:latin typeface="Garamond"/>
              <a:ea typeface="Garamond"/>
              <a:cs typeface="Garamond"/>
              <a:sym typeface="Garamond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1275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rPr>
              <a:t>Azioni rivolte a fasce della popolazione scolastica in cui il problema è già presente e in stato avanzato</a:t>
            </a:r>
            <a:endParaRPr sz="2800"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0827" y="676656"/>
            <a:ext cx="9610344" cy="5504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8"/>
          <p:cNvSpPr txBox="1"/>
          <p:nvPr>
            <p:ph type="title"/>
          </p:nvPr>
        </p:nvSpPr>
        <p:spPr>
          <a:xfrm>
            <a:off x="4224902" y="685725"/>
            <a:ext cx="40554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Team Antibullismo </a:t>
            </a:r>
            <a:endParaRPr sz="3200"/>
          </a:p>
        </p:txBody>
      </p:sp>
      <p:sp>
        <p:nvSpPr>
          <p:cNvPr id="84" name="Google Shape;84;p8"/>
          <p:cNvSpPr txBox="1"/>
          <p:nvPr/>
        </p:nvSpPr>
        <p:spPr>
          <a:xfrm>
            <a:off x="1178150" y="1617725"/>
            <a:ext cx="5439600" cy="3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latin typeface="Garamond"/>
                <a:ea typeface="Garamond"/>
                <a:cs typeface="Garamond"/>
                <a:sym typeface="Garamond"/>
              </a:rPr>
              <a:t>Chi ne fa parte</a:t>
            </a:r>
            <a:r>
              <a:rPr b="1" lang="en-US" sz="2800">
                <a:latin typeface="Garamond"/>
                <a:ea typeface="Garamond"/>
                <a:cs typeface="Garamond"/>
                <a:sym typeface="Garamond"/>
              </a:rPr>
              <a:t>:</a:t>
            </a:r>
            <a:endParaRPr sz="2800">
              <a:latin typeface="Garamond"/>
              <a:ea typeface="Garamond"/>
              <a:cs typeface="Garamond"/>
              <a:sym typeface="Garamond"/>
            </a:endParaRPr>
          </a:p>
          <a:p>
            <a:pPr indent="-285750" lvl="0" marL="297815" marR="273050" rtl="0" algn="l">
              <a:lnSpc>
                <a:spcPct val="80000"/>
              </a:lnSpc>
              <a:spcBef>
                <a:spcPts val="1270"/>
              </a:spcBef>
              <a:spcAft>
                <a:spcPts val="0"/>
              </a:spcAft>
              <a:buClr>
                <a:srgbClr val="D24717"/>
              </a:buClr>
              <a:buSzPts val="3200"/>
              <a:buFont typeface="Arial"/>
              <a:buChar char="•"/>
            </a:pPr>
            <a:r>
              <a:rPr lang="en-US" sz="2800">
                <a:latin typeface="Garamond"/>
                <a:ea typeface="Garamond"/>
                <a:cs typeface="Garamond"/>
                <a:sym typeface="Garamond"/>
              </a:rPr>
              <a:t>Dirigente scolastico, referenti 	bullismo/cyberbullismo e altre 	professionalità della scuola (psicologo, operatori socio-educativi, insegnanti) per la gestione delle situazioni 	acute.</a:t>
            </a:r>
            <a:endParaRPr sz="2800">
              <a:latin typeface="Garamond"/>
              <a:ea typeface="Garamond"/>
              <a:cs typeface="Garamond"/>
              <a:sym typeface="Garamond"/>
            </a:endParaRPr>
          </a:p>
          <a:p>
            <a:pPr indent="0" lvl="0" marL="457200" marR="5080" rtl="0" algn="l">
              <a:lnSpc>
                <a:spcPct val="80000"/>
              </a:lnSpc>
              <a:spcBef>
                <a:spcPts val="1275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85" name="Google Shape;8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19543" y="1783079"/>
            <a:ext cx="4117086" cy="4117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10"/>
          <p:cNvGrpSpPr/>
          <p:nvPr/>
        </p:nvGrpSpPr>
        <p:grpSpPr>
          <a:xfrm>
            <a:off x="1909445" y="668845"/>
            <a:ext cx="8373745" cy="5520690"/>
            <a:chOff x="1909445" y="668845"/>
            <a:chExt cx="8373745" cy="5520690"/>
          </a:xfrm>
        </p:grpSpPr>
        <p:pic>
          <p:nvPicPr>
            <p:cNvPr id="91" name="Google Shape;91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14144" y="673607"/>
              <a:ext cx="8363711" cy="55107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92;p10"/>
            <p:cNvSpPr/>
            <p:nvPr/>
          </p:nvSpPr>
          <p:spPr>
            <a:xfrm>
              <a:off x="1909445" y="668845"/>
              <a:ext cx="8373745" cy="5520690"/>
            </a:xfrm>
            <a:custGeom>
              <a:rect b="b" l="l" r="r" t="t"/>
              <a:pathLst>
                <a:path extrusionOk="0" h="5520690" w="8373745">
                  <a:moveTo>
                    <a:pt x="0" y="5520309"/>
                  </a:moveTo>
                  <a:lnTo>
                    <a:pt x="8373236" y="5520309"/>
                  </a:lnTo>
                  <a:lnTo>
                    <a:pt x="8373236" y="0"/>
                  </a:lnTo>
                  <a:lnTo>
                    <a:pt x="0" y="0"/>
                  </a:lnTo>
                  <a:lnTo>
                    <a:pt x="0" y="5520309"/>
                  </a:lnTo>
                  <a:close/>
                </a:path>
              </a:pathLst>
            </a:custGeom>
            <a:noFill/>
            <a:ln cap="flat" cmpd="sng" w="9525">
              <a:solidFill>
                <a:srgbClr val="EE8B6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10"/>
          <p:cNvSpPr txBox="1"/>
          <p:nvPr/>
        </p:nvSpPr>
        <p:spPr>
          <a:xfrm>
            <a:off x="2263139" y="1697735"/>
            <a:ext cx="546100" cy="5245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0" lIns="0" spcFirstLastPara="1" rIns="0" wrap="square" tIns="24125">
            <a:spAutoFit/>
          </a:bodyPr>
          <a:lstStyle/>
          <a:p>
            <a:pPr indent="0" lvl="0" marL="1536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sz="28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4" name="Google Shape;94;p10"/>
          <p:cNvSpPr txBox="1"/>
          <p:nvPr/>
        </p:nvSpPr>
        <p:spPr>
          <a:xfrm>
            <a:off x="9456419" y="1697735"/>
            <a:ext cx="546100" cy="5245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0" lIns="0" spcFirstLastPara="1" rIns="0" wrap="square" tIns="24125">
            <a:spAutoFit/>
          </a:bodyPr>
          <a:lstStyle/>
          <a:p>
            <a:pPr indent="0" lvl="0" marL="15430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Arial Black"/>
                <a:ea typeface="Arial Black"/>
                <a:cs typeface="Arial Black"/>
                <a:sym typeface="Arial Black"/>
              </a:rPr>
              <a:t>2</a:t>
            </a:r>
            <a:endParaRPr sz="28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5" name="Google Shape;95;p10"/>
          <p:cNvSpPr txBox="1"/>
          <p:nvPr/>
        </p:nvSpPr>
        <p:spPr>
          <a:xfrm>
            <a:off x="2263139" y="4898135"/>
            <a:ext cx="546100" cy="5232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0" lIns="0" spcFirstLastPara="1" rIns="0" wrap="square" tIns="24750">
            <a:spAutoFit/>
          </a:bodyPr>
          <a:lstStyle/>
          <a:p>
            <a:pPr indent="0" lvl="0" marL="1536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Arial Black"/>
                <a:ea typeface="Arial Black"/>
                <a:cs typeface="Arial Black"/>
                <a:sym typeface="Arial Black"/>
              </a:rPr>
              <a:t>3</a:t>
            </a:r>
            <a:endParaRPr sz="28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6" name="Google Shape;96;p10"/>
          <p:cNvSpPr txBox="1"/>
          <p:nvPr/>
        </p:nvSpPr>
        <p:spPr>
          <a:xfrm>
            <a:off x="9464040" y="4898135"/>
            <a:ext cx="544195" cy="5232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0" lIns="0" spcFirstLastPara="1" rIns="0" wrap="square" tIns="24750">
            <a:spAutoFit/>
          </a:bodyPr>
          <a:lstStyle/>
          <a:p>
            <a:pPr indent="0" lvl="0" marL="15303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Arial Black"/>
                <a:ea typeface="Arial Black"/>
                <a:cs typeface="Arial Black"/>
                <a:sym typeface="Arial Black"/>
              </a:rPr>
              <a:t>4</a:t>
            </a:r>
            <a:endParaRPr sz="2800"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/>
          <p:nvPr/>
        </p:nvSpPr>
        <p:spPr>
          <a:xfrm>
            <a:off x="1395983" y="2421635"/>
            <a:ext cx="9407525" cy="0"/>
          </a:xfrm>
          <a:custGeom>
            <a:rect b="b" l="l" r="r" t="t"/>
            <a:pathLst>
              <a:path extrusionOk="0" h="120000" w="9407525">
                <a:moveTo>
                  <a:pt x="0" y="0"/>
                </a:moveTo>
                <a:lnTo>
                  <a:pt x="9407271" y="0"/>
                </a:lnTo>
              </a:path>
            </a:pathLst>
          </a:custGeom>
          <a:noFill/>
          <a:ln cap="flat" cmpd="sng" w="15875">
            <a:solidFill>
              <a:srgbClr val="D247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2"/>
          <p:cNvSpPr txBox="1"/>
          <p:nvPr>
            <p:ph type="title"/>
          </p:nvPr>
        </p:nvSpPr>
        <p:spPr>
          <a:xfrm>
            <a:off x="1250696" y="894334"/>
            <a:ext cx="6741900" cy="11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FASE 1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Segnalazione di un caso: che fare?</a:t>
            </a:r>
            <a:endParaRPr/>
          </a:p>
        </p:txBody>
      </p:sp>
      <p:sp>
        <p:nvSpPr>
          <p:cNvPr id="103" name="Google Shape;103;p12"/>
          <p:cNvSpPr txBox="1"/>
          <p:nvPr/>
        </p:nvSpPr>
        <p:spPr>
          <a:xfrm>
            <a:off x="1078788" y="2477146"/>
            <a:ext cx="10036200" cy="36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5875">
            <a:spAutoFit/>
          </a:bodyPr>
          <a:lstStyle/>
          <a:p>
            <a:pPr indent="-514984" lvl="0" marL="52768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24717"/>
              </a:buClr>
              <a:buSzPts val="3200"/>
              <a:buFont typeface="Garamond"/>
              <a:buAutoNum type="arabicPeriod"/>
            </a:pPr>
            <a:r>
              <a:rPr lang="en-US" sz="28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rPr>
              <a:t>Parlare con la vittima, rassicurarla, raccogliere le prime informazioni</a:t>
            </a:r>
            <a:endParaRPr sz="2800">
              <a:latin typeface="Garamond"/>
              <a:ea typeface="Garamond"/>
              <a:cs typeface="Garamond"/>
              <a:sym typeface="Garamond"/>
            </a:endParaRPr>
          </a:p>
          <a:p>
            <a:pPr indent="-515620" lvl="0" marL="527685" marR="5715" rtl="0" algn="l">
              <a:lnSpc>
                <a:spcPct val="120000"/>
              </a:lnSpc>
              <a:spcBef>
                <a:spcPts val="1305"/>
              </a:spcBef>
              <a:spcAft>
                <a:spcPts val="0"/>
              </a:spcAft>
              <a:buClr>
                <a:srgbClr val="D24717"/>
              </a:buClr>
              <a:buSzPts val="3200"/>
              <a:buFont typeface="Garamond"/>
              <a:buAutoNum type="arabicPeriod"/>
            </a:pPr>
            <a:r>
              <a:rPr lang="en-US" sz="28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rPr>
              <a:t>Avvisare il più presto possibile il Dirigente scolastico e i colleghi del team docente/consiglio di classe riferendo quanto accaduto</a:t>
            </a:r>
            <a:endParaRPr sz="2800">
              <a:latin typeface="Garamond"/>
              <a:ea typeface="Garamond"/>
              <a:cs typeface="Garamond"/>
              <a:sym typeface="Garamond"/>
            </a:endParaRPr>
          </a:p>
          <a:p>
            <a:pPr indent="-515620" lvl="0" marL="527685" marR="5080" rtl="0" algn="l">
              <a:lnSpc>
                <a:spcPct val="120000"/>
              </a:lnSpc>
              <a:spcBef>
                <a:spcPts val="1270"/>
              </a:spcBef>
              <a:spcAft>
                <a:spcPts val="0"/>
              </a:spcAft>
              <a:buClr>
                <a:srgbClr val="D24717"/>
              </a:buClr>
              <a:buSzPts val="3200"/>
              <a:buFont typeface="Garamond"/>
              <a:buAutoNum type="arabicPeriod"/>
            </a:pPr>
            <a:r>
              <a:rPr lang="en-US" sz="28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rPr>
              <a:t>Compilare </a:t>
            </a:r>
            <a:r>
              <a:rPr lang="en-US" sz="28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rPr>
              <a:t>la </a:t>
            </a:r>
            <a:r>
              <a:rPr b="1" lang="en-US" sz="2800" u="sng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3"/>
              </a:rPr>
              <a:t>scheda di segnalazione</a:t>
            </a:r>
            <a:r>
              <a:rPr b="1" lang="en-US" sz="28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28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rPr>
              <a:t>e inviarla (cartacea o via mail) al </a:t>
            </a:r>
            <a:r>
              <a:rPr lang="en-US" sz="2800" u="sng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4"/>
              </a:rPr>
              <a:t>Dirigente</a:t>
            </a:r>
            <a:r>
              <a:rPr lang="en-US" sz="28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rPr>
              <a:t>/</a:t>
            </a:r>
            <a:r>
              <a:rPr lang="en-US" sz="2800" u="sng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5"/>
              </a:rPr>
              <a:t>Team Antibullismo</a:t>
            </a:r>
            <a:r>
              <a:rPr lang="en-US" sz="28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rPr>
              <a:t> in tempi rapidi.</a:t>
            </a:r>
            <a:endParaRPr sz="2800">
              <a:latin typeface="Garamond"/>
              <a:ea typeface="Garamond"/>
              <a:cs typeface="Garamond"/>
              <a:sym typeface="Garamond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None/>
            </a:pPr>
            <a:r>
              <a:rPr lang="en-US" sz="2800" u="sng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rPr>
              <a:t>Non intraprendere altre azioni, né da soli né con i colleghi</a:t>
            </a:r>
            <a:r>
              <a:rPr lang="en-US" sz="28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rPr>
              <a:t>.</a:t>
            </a:r>
            <a:endParaRPr sz="2800"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04" name="Google Shape;10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75547" y="839724"/>
            <a:ext cx="2321052" cy="1725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/>
          <p:nvPr/>
        </p:nvSpPr>
        <p:spPr>
          <a:xfrm>
            <a:off x="1395983" y="2421635"/>
            <a:ext cx="9407525" cy="0"/>
          </a:xfrm>
          <a:custGeom>
            <a:rect b="b" l="l" r="r" t="t"/>
            <a:pathLst>
              <a:path extrusionOk="0" h="120000" w="9407525">
                <a:moveTo>
                  <a:pt x="0" y="0"/>
                </a:moveTo>
                <a:lnTo>
                  <a:pt x="9407271" y="0"/>
                </a:lnTo>
              </a:path>
            </a:pathLst>
          </a:custGeom>
          <a:noFill/>
          <a:ln cap="flat" cmpd="sng" w="15875">
            <a:solidFill>
              <a:srgbClr val="D2471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4"/>
          <p:cNvSpPr txBox="1"/>
          <p:nvPr>
            <p:ph type="title"/>
          </p:nvPr>
        </p:nvSpPr>
        <p:spPr>
          <a:xfrm>
            <a:off x="1605299" y="826875"/>
            <a:ext cx="4578600" cy="14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7775">
            <a:spAutoFit/>
          </a:bodyPr>
          <a:lstStyle/>
          <a:p>
            <a:pPr indent="0" lvl="0" marL="12700" marR="508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La scheda di prima segnalazione</a:t>
            </a:r>
            <a:endParaRPr sz="4200"/>
          </a:p>
        </p:txBody>
      </p:sp>
      <p:grpSp>
        <p:nvGrpSpPr>
          <p:cNvPr id="111" name="Google Shape;111;p14"/>
          <p:cNvGrpSpPr/>
          <p:nvPr/>
        </p:nvGrpSpPr>
        <p:grpSpPr>
          <a:xfrm>
            <a:off x="2248934" y="2421714"/>
            <a:ext cx="3247857" cy="3903174"/>
            <a:chOff x="1842516" y="1944623"/>
            <a:chExt cx="3617976" cy="4347972"/>
          </a:xfrm>
        </p:grpSpPr>
        <p:pic>
          <p:nvPicPr>
            <p:cNvPr id="112" name="Google Shape;112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842516" y="1944623"/>
              <a:ext cx="3617976" cy="43479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035683" y="2138171"/>
              <a:ext cx="3244849" cy="397428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4" name="Google Shape;114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69379" y="745236"/>
            <a:ext cx="4704587" cy="5367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/>
          <p:nvPr>
            <p:ph type="title"/>
          </p:nvPr>
        </p:nvSpPr>
        <p:spPr>
          <a:xfrm>
            <a:off x="1023010" y="648080"/>
            <a:ext cx="9940800" cy="5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FASE 2: Valutazione e colloqui di approfondimento</a:t>
            </a:r>
            <a:endParaRPr/>
          </a:p>
        </p:txBody>
      </p:sp>
      <p:sp>
        <p:nvSpPr>
          <p:cNvPr id="120" name="Google Shape;120;p17"/>
          <p:cNvSpPr txBox="1"/>
          <p:nvPr>
            <p:ph idx="1" type="body"/>
          </p:nvPr>
        </p:nvSpPr>
        <p:spPr>
          <a:xfrm>
            <a:off x="4303903" y="1465326"/>
            <a:ext cx="6901800" cy="46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Il Team Antibullismo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57200" lvl="0" marL="943610" marR="123189" rtl="0" algn="l">
              <a:lnSpc>
                <a:spcPct val="87900"/>
              </a:lnSpc>
              <a:spcBef>
                <a:spcPts val="0"/>
              </a:spcBef>
              <a:spcAft>
                <a:spcPts val="0"/>
              </a:spcAft>
              <a:buClr>
                <a:srgbClr val="D24717"/>
              </a:buClr>
              <a:buSzPts val="3200"/>
              <a:buFont typeface="Garamond"/>
              <a:buAutoNum type="arabicPeriod"/>
            </a:pPr>
            <a:r>
              <a:rPr b="0" lang="en-US" sz="2800">
                <a:latin typeface="Garamond"/>
                <a:ea typeface="Garamond"/>
                <a:cs typeface="Garamond"/>
                <a:sym typeface="Garamond"/>
              </a:rPr>
              <a:t>Riceve la </a:t>
            </a:r>
            <a:r>
              <a:rPr b="0" lang="en-US" sz="2800" u="sng">
                <a:latin typeface="Garamond"/>
                <a:ea typeface="Garamond"/>
                <a:cs typeface="Garamond"/>
                <a:sym typeface="Garamond"/>
              </a:rPr>
              <a:t>scheda di prima segnalazione</a:t>
            </a:r>
            <a:r>
              <a:rPr b="0" lang="en-US" sz="2800">
                <a:latin typeface="Garamond"/>
                <a:ea typeface="Garamond"/>
                <a:cs typeface="Garamond"/>
                <a:sym typeface="Garamond"/>
              </a:rPr>
              <a:t> e si confronta con i docenti della classe</a:t>
            </a:r>
            <a:endParaRPr sz="2800">
              <a:latin typeface="Garamond"/>
              <a:ea typeface="Garamond"/>
              <a:cs typeface="Garamond"/>
              <a:sym typeface="Garamond"/>
            </a:endParaRPr>
          </a:p>
          <a:p>
            <a:pPr indent="-457200" lvl="0" marL="943610" marR="181610" rtl="0" algn="l">
              <a:lnSpc>
                <a:spcPct val="88000"/>
              </a:lnSpc>
              <a:spcBef>
                <a:spcPts val="1000"/>
              </a:spcBef>
              <a:spcAft>
                <a:spcPts val="0"/>
              </a:spcAft>
              <a:buClr>
                <a:srgbClr val="D24717"/>
              </a:buClr>
              <a:buSzPts val="3200"/>
              <a:buFont typeface="Garamond"/>
              <a:buAutoNum type="arabicPeriod"/>
            </a:pPr>
            <a:r>
              <a:rPr b="0" lang="en-US" sz="2800">
                <a:latin typeface="Garamond"/>
                <a:ea typeface="Garamond"/>
                <a:cs typeface="Garamond"/>
                <a:sym typeface="Garamond"/>
              </a:rPr>
              <a:t>Analizza la situazione (mediante </a:t>
            </a:r>
            <a:r>
              <a:rPr b="0" lang="en-US" sz="2800" u="sng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3"/>
              </a:rPr>
              <a:t>scheda di valutazione approfondita</a:t>
            </a:r>
            <a:r>
              <a:rPr b="0" lang="en-US" sz="2800">
                <a:latin typeface="Garamond"/>
                <a:ea typeface="Garamond"/>
                <a:cs typeface="Garamond"/>
                <a:sym typeface="Garamond"/>
              </a:rPr>
              <a:t>)</a:t>
            </a:r>
            <a:endParaRPr sz="2800">
              <a:latin typeface="Garamond"/>
              <a:ea typeface="Garamond"/>
              <a:cs typeface="Garamond"/>
              <a:sym typeface="Garamond"/>
            </a:endParaRPr>
          </a:p>
          <a:p>
            <a:pPr indent="-457200" lvl="0" marL="943610" marR="5080" rtl="0" algn="l">
              <a:lnSpc>
                <a:spcPct val="89300"/>
              </a:lnSpc>
              <a:spcBef>
                <a:spcPts val="944"/>
              </a:spcBef>
              <a:spcAft>
                <a:spcPts val="0"/>
              </a:spcAft>
              <a:buClr>
                <a:srgbClr val="D24717"/>
              </a:buClr>
              <a:buSzPts val="3200"/>
              <a:buFont typeface="Garamond"/>
              <a:buAutoNum type="arabicPeriod"/>
            </a:pPr>
            <a:r>
              <a:rPr b="0" lang="en-US" sz="2800">
                <a:latin typeface="Garamond"/>
                <a:ea typeface="Garamond"/>
                <a:cs typeface="Garamond"/>
                <a:sym typeface="Garamond"/>
              </a:rPr>
              <a:t>Individua le possibili azioni da intraprendere e le condivide con i docenti della classe. Se necessario, si attiva con altre figure del territorio</a:t>
            </a:r>
            <a:r>
              <a:rPr b="0" lang="en-US" sz="2400">
                <a:latin typeface="Garamond"/>
                <a:ea typeface="Garamond"/>
                <a:cs typeface="Garamond"/>
                <a:sym typeface="Garamond"/>
              </a:rPr>
              <a:t>.</a:t>
            </a:r>
            <a:endParaRPr sz="2400"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21" name="Google Shape;12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6967" y="2363723"/>
            <a:ext cx="3636262" cy="28514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18"/>
          <p:cNvGrpSpPr/>
          <p:nvPr/>
        </p:nvGrpSpPr>
        <p:grpSpPr>
          <a:xfrm>
            <a:off x="1278624" y="690375"/>
            <a:ext cx="10730501" cy="5477250"/>
            <a:chOff x="1278624" y="690375"/>
            <a:chExt cx="10730501" cy="5477250"/>
          </a:xfrm>
        </p:grpSpPr>
        <p:pic>
          <p:nvPicPr>
            <p:cNvPr id="127" name="Google Shape;127;p18"/>
            <p:cNvPicPr preferRelativeResize="0"/>
            <p:nvPr/>
          </p:nvPicPr>
          <p:blipFill rotWithShape="1">
            <a:blip r:embed="rId3">
              <a:alphaModFix/>
            </a:blip>
            <a:srcRect b="930" l="-16927" r="-14289" t="-930"/>
            <a:stretch/>
          </p:blipFill>
          <p:spPr>
            <a:xfrm>
              <a:off x="1278624" y="690375"/>
              <a:ext cx="10730501" cy="5477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" name="Google Shape;128;p18"/>
            <p:cNvSpPr/>
            <p:nvPr/>
          </p:nvSpPr>
          <p:spPr>
            <a:xfrm>
              <a:off x="2662427" y="874775"/>
              <a:ext cx="6809740" cy="585470"/>
            </a:xfrm>
            <a:custGeom>
              <a:rect b="b" l="l" r="r" t="t"/>
              <a:pathLst>
                <a:path extrusionOk="0" h="585469" w="6809740">
                  <a:moveTo>
                    <a:pt x="6809232" y="0"/>
                  </a:moveTo>
                  <a:lnTo>
                    <a:pt x="0" y="0"/>
                  </a:lnTo>
                  <a:lnTo>
                    <a:pt x="0" y="585215"/>
                  </a:lnTo>
                  <a:lnTo>
                    <a:pt x="6809232" y="585215"/>
                  </a:lnTo>
                  <a:lnTo>
                    <a:pt x="6809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9" name="Google Shape;129;p18"/>
          <p:cNvSpPr txBox="1"/>
          <p:nvPr>
            <p:ph type="title"/>
          </p:nvPr>
        </p:nvSpPr>
        <p:spPr>
          <a:xfrm>
            <a:off x="1320799" y="690375"/>
            <a:ext cx="79644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70243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0000"/>
                </a:solidFill>
              </a:rPr>
              <a:t>Perché la valutazione approfondita ?</a:t>
            </a:r>
            <a:endParaRPr sz="3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>
            <p:ph type="title"/>
          </p:nvPr>
        </p:nvSpPr>
        <p:spPr>
          <a:xfrm>
            <a:off x="1250696" y="894334"/>
            <a:ext cx="9690607" cy="11233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0825">
            <a:spAutoFit/>
          </a:bodyPr>
          <a:lstStyle/>
          <a:p>
            <a:pPr indent="0" lvl="0" marL="1993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FASE 3: scelta dell’intervento e della gestione del caso</a:t>
            </a:r>
            <a:endParaRPr sz="3200"/>
          </a:p>
        </p:txBody>
      </p:sp>
      <p:pic>
        <p:nvPicPr>
          <p:cNvPr id="135" name="Google Shape;13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45207" y="1586483"/>
            <a:ext cx="7787640" cy="4602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2"/>
          <p:cNvPicPr preferRelativeResize="0"/>
          <p:nvPr/>
        </p:nvPicPr>
        <p:blipFill rotWithShape="1">
          <a:blip r:embed="rId3">
            <a:alphaModFix/>
          </a:blip>
          <a:srcRect b="0" l="468" r="0" t="-1667"/>
          <a:stretch/>
        </p:blipFill>
        <p:spPr>
          <a:xfrm>
            <a:off x="1168400" y="731525"/>
            <a:ext cx="9694676" cy="5515876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2"/>
          <p:cNvSpPr/>
          <p:nvPr/>
        </p:nvSpPr>
        <p:spPr>
          <a:xfrm>
            <a:off x="1524000" y="914400"/>
            <a:ext cx="1493400" cy="1219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0619" y="684276"/>
            <a:ext cx="10009632" cy="5460492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4"/>
          <p:cNvSpPr/>
          <p:nvPr/>
        </p:nvSpPr>
        <p:spPr>
          <a:xfrm>
            <a:off x="1524000" y="914400"/>
            <a:ext cx="1493400" cy="1219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52046" y="685800"/>
            <a:ext cx="9035796" cy="54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6"/>
          <p:cNvSpPr/>
          <p:nvPr/>
        </p:nvSpPr>
        <p:spPr>
          <a:xfrm>
            <a:off x="1935600" y="955050"/>
            <a:ext cx="1493400" cy="1219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0160" y="760476"/>
            <a:ext cx="9631680" cy="5404104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8"/>
          <p:cNvSpPr/>
          <p:nvPr/>
        </p:nvSpPr>
        <p:spPr>
          <a:xfrm>
            <a:off x="1879600" y="914400"/>
            <a:ext cx="1493400" cy="1219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30"/>
          <p:cNvGrpSpPr/>
          <p:nvPr/>
        </p:nvGrpSpPr>
        <p:grpSpPr>
          <a:xfrm>
            <a:off x="1363148" y="561574"/>
            <a:ext cx="9710412" cy="5647320"/>
            <a:chOff x="1380287" y="982979"/>
            <a:chExt cx="8959598" cy="5210667"/>
          </a:xfrm>
        </p:grpSpPr>
        <p:pic>
          <p:nvPicPr>
            <p:cNvPr id="165" name="Google Shape;165;p30"/>
            <p:cNvPicPr preferRelativeResize="0"/>
            <p:nvPr/>
          </p:nvPicPr>
          <p:blipFill rotWithShape="1">
            <a:blip r:embed="rId3">
              <a:alphaModFix/>
            </a:blip>
            <a:srcRect b="0" l="0" r="0" t="7775"/>
            <a:stretch/>
          </p:blipFill>
          <p:spPr>
            <a:xfrm>
              <a:off x="1380287" y="1417431"/>
              <a:ext cx="8959598" cy="477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" name="Google Shape;166;p30"/>
            <p:cNvSpPr/>
            <p:nvPr/>
          </p:nvSpPr>
          <p:spPr>
            <a:xfrm>
              <a:off x="3261360" y="982979"/>
              <a:ext cx="5607050" cy="695325"/>
            </a:xfrm>
            <a:custGeom>
              <a:rect b="b" l="l" r="r" t="t"/>
              <a:pathLst>
                <a:path extrusionOk="0" h="695325" w="5607050">
                  <a:moveTo>
                    <a:pt x="5606795" y="0"/>
                  </a:moveTo>
                  <a:lnTo>
                    <a:pt x="0" y="0"/>
                  </a:lnTo>
                  <a:lnTo>
                    <a:pt x="0" y="694944"/>
                  </a:lnTo>
                  <a:lnTo>
                    <a:pt x="5606795" y="694944"/>
                  </a:lnTo>
                  <a:lnTo>
                    <a:pt x="5606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7"/>
            </a:p>
          </p:txBody>
        </p:sp>
      </p:grpSp>
      <p:sp>
        <p:nvSpPr>
          <p:cNvPr id="167" name="Google Shape;167;p30"/>
          <p:cNvSpPr txBox="1"/>
          <p:nvPr>
            <p:ph type="title"/>
          </p:nvPr>
        </p:nvSpPr>
        <p:spPr>
          <a:xfrm>
            <a:off x="1250699" y="561575"/>
            <a:ext cx="77145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7525">
            <a:spAutoFit/>
          </a:bodyPr>
          <a:lstStyle/>
          <a:p>
            <a:pPr indent="0" lvl="0" marL="21018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FASE 4: Il monitoraggio</a:t>
            </a:r>
            <a:endParaRPr/>
          </a:p>
        </p:txBody>
      </p:sp>
      <p:sp>
        <p:nvSpPr>
          <p:cNvPr id="168" name="Google Shape;168;p30"/>
          <p:cNvSpPr/>
          <p:nvPr/>
        </p:nvSpPr>
        <p:spPr>
          <a:xfrm>
            <a:off x="1524000" y="914400"/>
            <a:ext cx="1493400" cy="1219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69" name="Google Shape;169;p30"/>
          <p:cNvSpPr txBox="1"/>
          <p:nvPr/>
        </p:nvSpPr>
        <p:spPr>
          <a:xfrm>
            <a:off x="6146800" y="3251225"/>
            <a:ext cx="2123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Garamond"/>
                <a:ea typeface="Garamond"/>
                <a:cs typeface="Garamond"/>
                <a:sym typeface="Garamond"/>
                <a:hlinkClick r:id="rId4"/>
              </a:rPr>
              <a:t>modulo </a:t>
            </a:r>
            <a:r>
              <a:rPr lang="en-US" sz="1800">
                <a:solidFill>
                  <a:srgbClr val="252525"/>
                </a:solidFill>
                <a:latin typeface="Garamond"/>
                <a:ea typeface="Garamond"/>
                <a:cs typeface="Garamond"/>
                <a:sym typeface="Garamond"/>
              </a:rPr>
              <a:t>monitoraggio</a:t>
            </a:r>
            <a:endParaRPr sz="1800">
              <a:solidFill>
                <a:srgbClr val="252525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2025-12-13T06:29:53Z</dcterms:created>
  <dc:creator>Carla G.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2021-06-23T00:00:00Z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2025-12-13T00:00:00Z</vt:filetime>
  </property>
  <property fmtid="{D5CDD505-2E9C-101B-9397-08002B2CF9AE}" pid="5" name="Producer">
    <vt:lpwstr>PSPDFKit</vt:lpwstr>
  </property>
</Properties>
</file>